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imes New Roman MT Bold" charset="1" panose="02030802070405020303"/>
      <p:regular r:id="rId15"/>
    </p:embeddedFont>
    <p:embeddedFont>
      <p:font typeface="Times New Roman MT" charset="1" panose="02030502070405020303"/>
      <p:regular r:id="rId16"/>
    </p:embeddedFont>
    <p:embeddedFont>
      <p:font typeface="Helvetica World" charset="1" panose="020B0500040000020004"/>
      <p:regular r:id="rId17"/>
    </p:embeddedFont>
    <p:embeddedFont>
      <p:font typeface="Helvetica World Bold" charset="1" panose="020B0800040000020004"/>
      <p:regular r:id="rId18"/>
    </p:embeddedFont>
    <p:embeddedFont>
      <p:font typeface="Arapey Bold" charset="1" panose="02000000000000000000"/>
      <p:regular r:id="rId19"/>
    </p:embeddedFont>
    <p:embeddedFont>
      <p:font typeface="Arapey" charset="1" panose="020000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2" Target="../media/image3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00197" y="1028700"/>
            <a:ext cx="2559103" cy="790996"/>
          </a:xfrm>
          <a:custGeom>
            <a:avLst/>
            <a:gdLst/>
            <a:ahLst/>
            <a:cxnLst/>
            <a:rect r="r" b="b" t="t" l="l"/>
            <a:pathLst>
              <a:path h="790996" w="2559103">
                <a:moveTo>
                  <a:pt x="0" y="0"/>
                </a:moveTo>
                <a:lnTo>
                  <a:pt x="2559103" y="0"/>
                </a:lnTo>
                <a:lnTo>
                  <a:pt x="2559103" y="790996"/>
                </a:lnTo>
                <a:lnTo>
                  <a:pt x="0" y="79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748" y="8279234"/>
            <a:ext cx="4091625" cy="4091625"/>
          </a:xfrm>
          <a:custGeom>
            <a:avLst/>
            <a:gdLst/>
            <a:ahLst/>
            <a:cxnLst/>
            <a:rect r="r" b="b" t="t" l="l"/>
            <a:pathLst>
              <a:path h="4091625" w="4091625">
                <a:moveTo>
                  <a:pt x="0" y="0"/>
                </a:moveTo>
                <a:lnTo>
                  <a:pt x="4091625" y="0"/>
                </a:lnTo>
                <a:lnTo>
                  <a:pt x="4091625" y="4091625"/>
                </a:lnTo>
                <a:lnTo>
                  <a:pt x="0" y="4091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405257" y="2302520"/>
            <a:ext cx="8166499" cy="1336336"/>
          </a:xfrm>
          <a:custGeom>
            <a:avLst/>
            <a:gdLst/>
            <a:ahLst/>
            <a:cxnLst/>
            <a:rect r="r" b="b" t="t" l="l"/>
            <a:pathLst>
              <a:path h="1336336" w="8166499">
                <a:moveTo>
                  <a:pt x="8166499" y="0"/>
                </a:moveTo>
                <a:lnTo>
                  <a:pt x="0" y="0"/>
                </a:lnTo>
                <a:lnTo>
                  <a:pt x="0" y="1336336"/>
                </a:lnTo>
                <a:lnTo>
                  <a:pt x="8166499" y="1336336"/>
                </a:lnTo>
                <a:lnTo>
                  <a:pt x="816649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25412" y="2208309"/>
            <a:ext cx="11100149" cy="6132832"/>
          </a:xfrm>
          <a:custGeom>
            <a:avLst/>
            <a:gdLst/>
            <a:ahLst/>
            <a:cxnLst/>
            <a:rect r="r" b="b" t="t" l="l"/>
            <a:pathLst>
              <a:path h="6132832" w="11100149">
                <a:moveTo>
                  <a:pt x="0" y="0"/>
                </a:moveTo>
                <a:lnTo>
                  <a:pt x="11100149" y="0"/>
                </a:lnTo>
                <a:lnTo>
                  <a:pt x="11100149" y="6132833"/>
                </a:lnTo>
                <a:lnTo>
                  <a:pt x="0" y="61328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8837" y="2792637"/>
            <a:ext cx="5377205" cy="7494363"/>
          </a:xfrm>
          <a:custGeom>
            <a:avLst/>
            <a:gdLst/>
            <a:ahLst/>
            <a:cxnLst/>
            <a:rect r="r" b="b" t="t" l="l"/>
            <a:pathLst>
              <a:path h="7494363" w="5377205">
                <a:moveTo>
                  <a:pt x="0" y="0"/>
                </a:moveTo>
                <a:lnTo>
                  <a:pt x="5377205" y="0"/>
                </a:lnTo>
                <a:lnTo>
                  <a:pt x="5377205" y="7494363"/>
                </a:lnTo>
                <a:lnTo>
                  <a:pt x="0" y="74943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01162" y="0"/>
            <a:ext cx="5419997" cy="975600"/>
          </a:xfrm>
          <a:custGeom>
            <a:avLst/>
            <a:gdLst/>
            <a:ahLst/>
            <a:cxnLst/>
            <a:rect r="r" b="b" t="t" l="l"/>
            <a:pathLst>
              <a:path h="975600" w="5419997">
                <a:moveTo>
                  <a:pt x="0" y="0"/>
                </a:moveTo>
                <a:lnTo>
                  <a:pt x="5419998" y="0"/>
                </a:lnTo>
                <a:lnTo>
                  <a:pt x="5419998" y="975600"/>
                </a:lnTo>
                <a:lnTo>
                  <a:pt x="0" y="975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32872" y="9513607"/>
            <a:ext cx="7315200" cy="332232"/>
          </a:xfrm>
          <a:custGeom>
            <a:avLst/>
            <a:gdLst/>
            <a:ahLst/>
            <a:cxnLst/>
            <a:rect r="r" b="b" t="t" l="l"/>
            <a:pathLst>
              <a:path h="332232" w="7315200">
                <a:moveTo>
                  <a:pt x="0" y="0"/>
                </a:moveTo>
                <a:lnTo>
                  <a:pt x="7315200" y="0"/>
                </a:lnTo>
                <a:lnTo>
                  <a:pt x="7315200" y="332232"/>
                </a:lnTo>
                <a:lnTo>
                  <a:pt x="0" y="3322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32141" y="2792637"/>
            <a:ext cx="9427159" cy="507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6"/>
              </a:lnSpc>
            </a:pPr>
            <a:r>
              <a:rPr lang="en-US" b="true" sz="4896" spc="-48" u="sng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ElementContent-</a:t>
            </a:r>
          </a:p>
          <a:p>
            <a:pPr algn="ctr">
              <a:lnSpc>
                <a:spcPts val="4896"/>
              </a:lnSpc>
            </a:pPr>
            <a:r>
              <a:rPr lang="en-US" sz="4896" spc="-48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TitleEmployee Attrition Analysis &amp; Prediction</a:t>
            </a:r>
          </a:p>
          <a:p>
            <a:pPr algn="ctr">
              <a:lnSpc>
                <a:spcPts val="4896"/>
              </a:lnSpc>
            </a:pPr>
            <a:r>
              <a:rPr lang="en-US" b="true" sz="4896" spc="-48" u="sng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Subtitle-</a:t>
            </a:r>
            <a:r>
              <a:rPr lang="en-US" sz="4896" spc="-48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A Python-Powered Deep Dive into HR Risk </a:t>
            </a:r>
          </a:p>
          <a:p>
            <a:pPr algn="ctr">
              <a:lnSpc>
                <a:spcPts val="4896"/>
              </a:lnSpc>
            </a:pPr>
            <a:r>
              <a:rPr lang="en-US" b="true" sz="4896" spc="-48" u="sng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Factors Code Focus- </a:t>
            </a:r>
          </a:p>
          <a:p>
            <a:pPr algn="ctr">
              <a:lnSpc>
                <a:spcPts val="4896"/>
              </a:lnSpc>
            </a:pPr>
            <a:r>
              <a:rPr lang="en-US" sz="4896" spc="-48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Pandas, Matplotlib, Seaborn, Plotly</a:t>
            </a:r>
          </a:p>
          <a:p>
            <a:pPr algn="ctr">
              <a:lnSpc>
                <a:spcPts val="4896"/>
              </a:lnSpc>
            </a:pPr>
            <a:r>
              <a:rPr lang="en-US" b="true" sz="4896" spc="-48" u="sng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Presented By-</a:t>
            </a:r>
            <a:r>
              <a:rPr lang="en-US" sz="4896" spc="-48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Group 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00197" y="1216252"/>
            <a:ext cx="2559103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Get Started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97" t="0" r="-155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00197" y="1028700"/>
            <a:ext cx="2559103" cy="790996"/>
          </a:xfrm>
          <a:custGeom>
            <a:avLst/>
            <a:gdLst/>
            <a:ahLst/>
            <a:cxnLst/>
            <a:rect r="r" b="b" t="t" l="l"/>
            <a:pathLst>
              <a:path h="790996" w="2559103">
                <a:moveTo>
                  <a:pt x="0" y="0"/>
                </a:moveTo>
                <a:lnTo>
                  <a:pt x="2559103" y="0"/>
                </a:lnTo>
                <a:lnTo>
                  <a:pt x="2559103" y="790996"/>
                </a:lnTo>
                <a:lnTo>
                  <a:pt x="0" y="79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748" y="8241188"/>
            <a:ext cx="4091625" cy="4091625"/>
          </a:xfrm>
          <a:custGeom>
            <a:avLst/>
            <a:gdLst/>
            <a:ahLst/>
            <a:cxnLst/>
            <a:rect r="r" b="b" t="t" l="l"/>
            <a:pathLst>
              <a:path h="4091625" w="4091625">
                <a:moveTo>
                  <a:pt x="0" y="0"/>
                </a:moveTo>
                <a:lnTo>
                  <a:pt x="4091625" y="0"/>
                </a:lnTo>
                <a:lnTo>
                  <a:pt x="4091625" y="4091624"/>
                </a:lnTo>
                <a:lnTo>
                  <a:pt x="0" y="40916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1162" y="0"/>
            <a:ext cx="5419997" cy="975600"/>
          </a:xfrm>
          <a:custGeom>
            <a:avLst/>
            <a:gdLst/>
            <a:ahLst/>
            <a:cxnLst/>
            <a:rect r="r" b="b" t="t" l="l"/>
            <a:pathLst>
              <a:path h="975600" w="5419997">
                <a:moveTo>
                  <a:pt x="0" y="0"/>
                </a:moveTo>
                <a:lnTo>
                  <a:pt x="5419998" y="0"/>
                </a:lnTo>
                <a:lnTo>
                  <a:pt x="5419998" y="975600"/>
                </a:lnTo>
                <a:lnTo>
                  <a:pt x="0" y="975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4742" y="2302221"/>
            <a:ext cx="4464558" cy="8229600"/>
          </a:xfrm>
          <a:custGeom>
            <a:avLst/>
            <a:gdLst/>
            <a:ahLst/>
            <a:cxnLst/>
            <a:rect r="r" b="b" t="t" l="l"/>
            <a:pathLst>
              <a:path h="8229600" w="4464558">
                <a:moveTo>
                  <a:pt x="0" y="0"/>
                </a:moveTo>
                <a:lnTo>
                  <a:pt x="4464558" y="0"/>
                </a:lnTo>
                <a:lnTo>
                  <a:pt x="44645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00197" y="1216252"/>
            <a:ext cx="2559103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5229" y="1180973"/>
            <a:ext cx="13509040" cy="88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b="true" sz="5900" spc="-59" u="sng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Business Problem &amp; Data Prep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2668646"/>
            <a:ext cx="12583379" cy="6880585"/>
            <a:chOff x="0" y="0"/>
            <a:chExt cx="3314141" cy="18121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14141" cy="1812171"/>
            </a:xfrm>
            <a:custGeom>
              <a:avLst/>
              <a:gdLst/>
              <a:ahLst/>
              <a:cxnLst/>
              <a:rect r="r" b="b" t="t" l="l"/>
              <a:pathLst>
                <a:path h="1812171" w="3314141">
                  <a:moveTo>
                    <a:pt x="0" y="0"/>
                  </a:moveTo>
                  <a:lnTo>
                    <a:pt x="3314141" y="0"/>
                  </a:lnTo>
                  <a:lnTo>
                    <a:pt x="3314141" y="1812171"/>
                  </a:lnTo>
                  <a:lnTo>
                    <a:pt x="0" y="1812171"/>
                  </a:lnTo>
                  <a:close/>
                </a:path>
              </a:pathLst>
            </a:custGeom>
            <a:solidFill>
              <a:srgbClr val="0B4F9D">
                <a:alpha val="5098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14141" cy="185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91691" y="2916906"/>
            <a:ext cx="11999998" cy="6730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</a:pPr>
          </a:p>
          <a:p>
            <a:pPr algn="l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Problem:</a:t>
            </a:r>
            <a:r>
              <a:rPr lang="en-US" sz="280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 Reducing preventable employee turnover is critical for cost savings and operational stability.</a:t>
            </a:r>
          </a:p>
          <a:p>
            <a:pPr algn="l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Goal:</a:t>
            </a:r>
            <a:r>
              <a:rPr lang="en-US" sz="280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 Use data science to identify patterns and create actionable insights for HR intervention.</a:t>
            </a:r>
          </a:p>
          <a:p>
            <a:pPr algn="l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Data Setup (Pandas):</a:t>
            </a:r>
          </a:p>
          <a:p>
            <a:pPr algn="l" marL="1209042" indent="-403014" lvl="2">
              <a:lnSpc>
                <a:spcPts val="420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Loaded employee_attrition.csv.</a:t>
            </a:r>
          </a:p>
          <a:p>
            <a:pPr algn="l" marL="1209042" indent="-403014" lvl="2">
              <a:lnSpc>
                <a:spcPts val="420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Handled missing values (df.dropna()).</a:t>
            </a:r>
          </a:p>
          <a:p>
            <a:pPr algn="l" marL="1209042" indent="-403014" lvl="2">
              <a:lnSpc>
                <a:spcPts val="4200"/>
              </a:lnSpc>
              <a:buFont typeface="Arial"/>
              <a:buChar char="⚬"/>
            </a:pPr>
            <a:r>
              <a:rPr lang="en-US" sz="280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Encoded the Target Variable: Converted Attrition from categorical ('Yes', 'No') to numerical ($1, 0$).</a:t>
            </a:r>
          </a:p>
          <a:p>
            <a:pPr algn="l" marL="604521" indent="-302261" lvl="1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Initial Check</a:t>
            </a:r>
            <a:r>
              <a:rPr lang="en-US" sz="2800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: Statistical summary provides quick insight into the distribution of numerical features (e.g., average Age, min/max Monthly Income).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37009" y="1974777"/>
            <a:ext cx="5273078" cy="7475125"/>
          </a:xfrm>
          <a:custGeom>
            <a:avLst/>
            <a:gdLst/>
            <a:ahLst/>
            <a:cxnLst/>
            <a:rect r="r" b="b" t="t" l="l"/>
            <a:pathLst>
              <a:path h="7475125" w="5273078">
                <a:moveTo>
                  <a:pt x="0" y="0"/>
                </a:moveTo>
                <a:lnTo>
                  <a:pt x="5273078" y="0"/>
                </a:lnTo>
                <a:lnTo>
                  <a:pt x="5273078" y="7475124"/>
                </a:lnTo>
                <a:lnTo>
                  <a:pt x="0" y="7475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83781"/>
            <a:ext cx="2559103" cy="790996"/>
          </a:xfrm>
          <a:custGeom>
            <a:avLst/>
            <a:gdLst/>
            <a:ahLst/>
            <a:cxnLst/>
            <a:rect r="r" b="b" t="t" l="l"/>
            <a:pathLst>
              <a:path h="790996" w="2559103">
                <a:moveTo>
                  <a:pt x="0" y="0"/>
                </a:moveTo>
                <a:lnTo>
                  <a:pt x="2559103" y="0"/>
                </a:lnTo>
                <a:lnTo>
                  <a:pt x="2559103" y="790996"/>
                </a:lnTo>
                <a:lnTo>
                  <a:pt x="0" y="790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79748" y="7917378"/>
            <a:ext cx="4091625" cy="4091625"/>
          </a:xfrm>
          <a:custGeom>
            <a:avLst/>
            <a:gdLst/>
            <a:ahLst/>
            <a:cxnLst/>
            <a:rect r="r" b="b" t="t" l="l"/>
            <a:pathLst>
              <a:path h="4091625" w="4091625">
                <a:moveTo>
                  <a:pt x="0" y="0"/>
                </a:moveTo>
                <a:lnTo>
                  <a:pt x="4091625" y="0"/>
                </a:lnTo>
                <a:lnTo>
                  <a:pt x="4091625" y="4091625"/>
                </a:lnTo>
                <a:lnTo>
                  <a:pt x="0" y="409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1162" y="0"/>
            <a:ext cx="5419997" cy="975600"/>
          </a:xfrm>
          <a:custGeom>
            <a:avLst/>
            <a:gdLst/>
            <a:ahLst/>
            <a:cxnLst/>
            <a:rect r="r" b="b" t="t" l="l"/>
            <a:pathLst>
              <a:path h="975600" w="5419997">
                <a:moveTo>
                  <a:pt x="0" y="0"/>
                </a:moveTo>
                <a:lnTo>
                  <a:pt x="5419998" y="0"/>
                </a:lnTo>
                <a:lnTo>
                  <a:pt x="5419998" y="975600"/>
                </a:lnTo>
                <a:lnTo>
                  <a:pt x="0" y="97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71333"/>
            <a:ext cx="2559103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18836" y="1269506"/>
            <a:ext cx="13112134" cy="73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b="true" sz="5000" spc="-50" u="sng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Visualization Toolkit 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398" y="2222391"/>
            <a:ext cx="15549350" cy="797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8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Library/Tool     Code Section     UsedVisualization       CreatedValue Added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Pandas              Section 2                Data Cleaning            Prepares data for ML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&amp; Encoding                           models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Matplotlib      Section 4 &amp; 7         3D Scatter Plot,             Shows basic distribution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Pie Chart                       and overall attrition rate.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Seaborn          Section 5 &amp; 6             Correlation                       Reveals complex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Heatmap, Countplot            relationships and     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                                    departmental risk.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Plotly                Section 8 &amp; 9          Interactive Scatter           Enables dynamic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&amp; Bar Charts                 exploration by end-users  (HR).               </a:t>
            </a:r>
          </a:p>
          <a:p>
            <a:pPr algn="l">
              <a:lnSpc>
                <a:spcPts val="4200"/>
              </a:lnSpc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                                             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00197" y="1028700"/>
            <a:ext cx="2559103" cy="790996"/>
          </a:xfrm>
          <a:custGeom>
            <a:avLst/>
            <a:gdLst/>
            <a:ahLst/>
            <a:cxnLst/>
            <a:rect r="r" b="b" t="t" l="l"/>
            <a:pathLst>
              <a:path h="790996" w="2559103">
                <a:moveTo>
                  <a:pt x="0" y="0"/>
                </a:moveTo>
                <a:lnTo>
                  <a:pt x="2559103" y="0"/>
                </a:lnTo>
                <a:lnTo>
                  <a:pt x="2559103" y="790996"/>
                </a:lnTo>
                <a:lnTo>
                  <a:pt x="0" y="79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748" y="8279234"/>
            <a:ext cx="4091625" cy="4091625"/>
          </a:xfrm>
          <a:custGeom>
            <a:avLst/>
            <a:gdLst/>
            <a:ahLst/>
            <a:cxnLst/>
            <a:rect r="r" b="b" t="t" l="l"/>
            <a:pathLst>
              <a:path h="4091625" w="4091625">
                <a:moveTo>
                  <a:pt x="0" y="0"/>
                </a:moveTo>
                <a:lnTo>
                  <a:pt x="4091625" y="0"/>
                </a:lnTo>
                <a:lnTo>
                  <a:pt x="4091625" y="4091625"/>
                </a:lnTo>
                <a:lnTo>
                  <a:pt x="0" y="4091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1162" y="0"/>
            <a:ext cx="5419997" cy="975600"/>
          </a:xfrm>
          <a:custGeom>
            <a:avLst/>
            <a:gdLst/>
            <a:ahLst/>
            <a:cxnLst/>
            <a:rect r="r" b="b" t="t" l="l"/>
            <a:pathLst>
              <a:path h="975600" w="5419997">
                <a:moveTo>
                  <a:pt x="0" y="0"/>
                </a:moveTo>
                <a:lnTo>
                  <a:pt x="5419998" y="0"/>
                </a:lnTo>
                <a:lnTo>
                  <a:pt x="5419998" y="975600"/>
                </a:lnTo>
                <a:lnTo>
                  <a:pt x="0" y="975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26681" y="2552523"/>
            <a:ext cx="3700363" cy="4707908"/>
          </a:xfrm>
          <a:custGeom>
            <a:avLst/>
            <a:gdLst/>
            <a:ahLst/>
            <a:cxnLst/>
            <a:rect r="r" b="b" t="t" l="l"/>
            <a:pathLst>
              <a:path h="4707908" w="3700363">
                <a:moveTo>
                  <a:pt x="0" y="0"/>
                </a:moveTo>
                <a:lnTo>
                  <a:pt x="3700364" y="0"/>
                </a:lnTo>
                <a:lnTo>
                  <a:pt x="3700364" y="4707909"/>
                </a:lnTo>
                <a:lnTo>
                  <a:pt x="0" y="47079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981" t="0" r="-898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00197" y="1216252"/>
            <a:ext cx="2559103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5570" y="1447566"/>
            <a:ext cx="16996861" cy="88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5900" spc="-59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Attrition Rate &amp; 3D Exploration (Matplotlib)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5570" y="3178341"/>
            <a:ext cx="6357548" cy="3380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1"/>
              </a:lnSpc>
            </a:pPr>
            <a:r>
              <a:rPr lang="en-US" sz="233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Overall Attrition Percentage (Pie Chart)</a:t>
            </a:r>
          </a:p>
          <a:p>
            <a:pPr algn="l" marL="482357" indent="-241178" lvl="1">
              <a:lnSpc>
                <a:spcPts val="3351"/>
              </a:lnSpc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Reference: Matplotlib Pie Chart (Section 7)</a:t>
            </a:r>
          </a:p>
          <a:p>
            <a:pPr algn="l" marL="482357" indent="-241178" lvl="1">
              <a:lnSpc>
                <a:spcPts val="3351"/>
              </a:lnSpc>
              <a:buFont typeface="Arial"/>
              <a:buChar char="•"/>
            </a:pPr>
            <a:r>
              <a:rPr lang="en-US" sz="223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Insight: Clearly shows the overall percentage of employees who left vs. stayed (e.g., $16.1\%$ left).</a:t>
            </a:r>
          </a:p>
          <a:p>
            <a:pPr algn="l">
              <a:lnSpc>
                <a:spcPts val="335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648758" y="5661132"/>
            <a:ext cx="7639242" cy="422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The 3D Risk View</a:t>
            </a:r>
          </a:p>
          <a:p>
            <a:pPr algn="l" marL="474984" indent="-237492" lvl="1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Reference: Matplotlib 3D Scatter Plot (Section 4)</a:t>
            </a:r>
          </a:p>
          <a:p>
            <a:pPr algn="l" marL="474984" indent="-237492" lvl="1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Plot: Visualizes Attrition (Z-axis) across Age (X-axis) and Monthly Income (Y-axis).</a:t>
            </a:r>
          </a:p>
          <a:p>
            <a:pPr algn="l" marL="474984" indent="-237492" lvl="1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Observation: Employees who left (e.g., red points, $Z=1$) tend to cluster in areas of Lower Age and Lower Monthly Income, visually confirming the high-risk demographic.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00197" y="1028700"/>
            <a:ext cx="2559103" cy="790996"/>
          </a:xfrm>
          <a:custGeom>
            <a:avLst/>
            <a:gdLst/>
            <a:ahLst/>
            <a:cxnLst/>
            <a:rect r="r" b="b" t="t" l="l"/>
            <a:pathLst>
              <a:path h="790996" w="2559103">
                <a:moveTo>
                  <a:pt x="0" y="0"/>
                </a:moveTo>
                <a:lnTo>
                  <a:pt x="2559103" y="0"/>
                </a:lnTo>
                <a:lnTo>
                  <a:pt x="2559103" y="790996"/>
                </a:lnTo>
                <a:lnTo>
                  <a:pt x="0" y="79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79748" y="8279234"/>
            <a:ext cx="4091625" cy="4091625"/>
          </a:xfrm>
          <a:custGeom>
            <a:avLst/>
            <a:gdLst/>
            <a:ahLst/>
            <a:cxnLst/>
            <a:rect r="r" b="b" t="t" l="l"/>
            <a:pathLst>
              <a:path h="4091625" w="4091625">
                <a:moveTo>
                  <a:pt x="0" y="0"/>
                </a:moveTo>
                <a:lnTo>
                  <a:pt x="4091625" y="0"/>
                </a:lnTo>
                <a:lnTo>
                  <a:pt x="4091625" y="4091625"/>
                </a:lnTo>
                <a:lnTo>
                  <a:pt x="0" y="4091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1162" y="0"/>
            <a:ext cx="5419997" cy="975600"/>
          </a:xfrm>
          <a:custGeom>
            <a:avLst/>
            <a:gdLst/>
            <a:ahLst/>
            <a:cxnLst/>
            <a:rect r="r" b="b" t="t" l="l"/>
            <a:pathLst>
              <a:path h="975600" w="5419997">
                <a:moveTo>
                  <a:pt x="0" y="0"/>
                </a:moveTo>
                <a:lnTo>
                  <a:pt x="5419998" y="0"/>
                </a:lnTo>
                <a:lnTo>
                  <a:pt x="5419998" y="975600"/>
                </a:lnTo>
                <a:lnTo>
                  <a:pt x="0" y="975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00197" y="1216252"/>
            <a:ext cx="2559103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9883" y="2247556"/>
            <a:ext cx="20961055" cy="92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0"/>
              </a:lnSpc>
            </a:pPr>
            <a:r>
              <a:rPr lang="en-US" sz="6200" spc="-6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Correlation Mapping (Seaborn Heatmap)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1161" y="3643293"/>
            <a:ext cx="17365678" cy="5986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669" indent="-386334" lvl="1">
              <a:lnSpc>
                <a:spcPts val="5368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Code Reference: </a:t>
            </a:r>
            <a:r>
              <a:rPr lang="en-US" sz="3578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Seaborn Heatmap (Section 5)</a:t>
            </a:r>
          </a:p>
          <a:p>
            <a:pPr algn="l" marL="772669" indent="-386334" lvl="1">
              <a:lnSpc>
                <a:spcPts val="5368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How it Works:</a:t>
            </a:r>
            <a:r>
              <a:rPr lang="en-US" sz="3578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 Visualizes the $\rho$ (correlation coefficient) between every numerical feature pair.</a:t>
            </a:r>
          </a:p>
          <a:p>
            <a:pPr algn="l" marL="772669" indent="-386334" lvl="1">
              <a:lnSpc>
                <a:spcPts val="5368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Key Insight:</a:t>
            </a:r>
            <a:r>
              <a:rPr lang="en-US" sz="3578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 Allows for rapid identification of predictors:</a:t>
            </a:r>
          </a:p>
          <a:p>
            <a:pPr algn="l" marL="772669" indent="-386334" lvl="1">
              <a:lnSpc>
                <a:spcPts val="5368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Strong Predictors of Attrition (High $\rho$ with 1/Yes):</a:t>
            </a:r>
            <a:r>
              <a:rPr lang="en-US" sz="3578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 Variables like OverTime, Job Level (Inverse).</a:t>
            </a:r>
          </a:p>
          <a:p>
            <a:pPr algn="l" marL="772669" indent="-386334" lvl="1">
              <a:lnSpc>
                <a:spcPts val="5368"/>
              </a:lnSpc>
              <a:buFont typeface="Arial"/>
              <a:buChar char="•"/>
            </a:pPr>
            <a:r>
              <a:rPr lang="en-US" sz="3578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Strong Retention Factors (High $\rho$ with 0/No): </a:t>
            </a:r>
            <a:r>
              <a:rPr lang="en-US" sz="3578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Variables like TotalWorkingYears, Age, MonthlyIncome.</a:t>
            </a:r>
          </a:p>
          <a:p>
            <a:pPr algn="l">
              <a:lnSpc>
                <a:spcPts val="476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87743" y="2154677"/>
            <a:ext cx="5691607" cy="6371202"/>
          </a:xfrm>
          <a:custGeom>
            <a:avLst/>
            <a:gdLst/>
            <a:ahLst/>
            <a:cxnLst/>
            <a:rect r="r" b="b" t="t" l="l"/>
            <a:pathLst>
              <a:path h="6371202" w="5691607">
                <a:moveTo>
                  <a:pt x="0" y="0"/>
                </a:moveTo>
                <a:lnTo>
                  <a:pt x="5691607" y="0"/>
                </a:lnTo>
                <a:lnTo>
                  <a:pt x="5691607" y="6371202"/>
                </a:lnTo>
                <a:lnTo>
                  <a:pt x="0" y="637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00197" y="1028700"/>
            <a:ext cx="2559103" cy="790996"/>
          </a:xfrm>
          <a:custGeom>
            <a:avLst/>
            <a:gdLst/>
            <a:ahLst/>
            <a:cxnLst/>
            <a:rect r="r" b="b" t="t" l="l"/>
            <a:pathLst>
              <a:path h="790996" w="2559103">
                <a:moveTo>
                  <a:pt x="0" y="0"/>
                </a:moveTo>
                <a:lnTo>
                  <a:pt x="2559103" y="0"/>
                </a:lnTo>
                <a:lnTo>
                  <a:pt x="2559103" y="790996"/>
                </a:lnTo>
                <a:lnTo>
                  <a:pt x="0" y="790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79748" y="8279234"/>
            <a:ext cx="4091625" cy="4091625"/>
          </a:xfrm>
          <a:custGeom>
            <a:avLst/>
            <a:gdLst/>
            <a:ahLst/>
            <a:cxnLst/>
            <a:rect r="r" b="b" t="t" l="l"/>
            <a:pathLst>
              <a:path h="4091625" w="4091625">
                <a:moveTo>
                  <a:pt x="0" y="0"/>
                </a:moveTo>
                <a:lnTo>
                  <a:pt x="4091625" y="0"/>
                </a:lnTo>
                <a:lnTo>
                  <a:pt x="4091625" y="4091625"/>
                </a:lnTo>
                <a:lnTo>
                  <a:pt x="0" y="409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1162" y="0"/>
            <a:ext cx="5419997" cy="975600"/>
          </a:xfrm>
          <a:custGeom>
            <a:avLst/>
            <a:gdLst/>
            <a:ahLst/>
            <a:cxnLst/>
            <a:rect r="r" b="b" t="t" l="l"/>
            <a:pathLst>
              <a:path h="975600" w="5419997">
                <a:moveTo>
                  <a:pt x="0" y="0"/>
                </a:moveTo>
                <a:lnTo>
                  <a:pt x="5419998" y="0"/>
                </a:lnTo>
                <a:lnTo>
                  <a:pt x="5419998" y="975600"/>
                </a:lnTo>
                <a:lnTo>
                  <a:pt x="0" y="97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00197" y="1216252"/>
            <a:ext cx="2559103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9886" y="1490873"/>
            <a:ext cx="16949414" cy="61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</a:pPr>
            <a:r>
              <a:rPr lang="en-US" sz="4100" spc="-41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Departmental Risk Analysis (Seaborn &amp; Plotly Bar Charts)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02080" y="2786467"/>
            <a:ext cx="426620" cy="393556"/>
          </a:xfrm>
          <a:custGeom>
            <a:avLst/>
            <a:gdLst/>
            <a:ahLst/>
            <a:cxnLst/>
            <a:rect r="r" b="b" t="t" l="l"/>
            <a:pathLst>
              <a:path h="393556" w="426620">
                <a:moveTo>
                  <a:pt x="0" y="0"/>
                </a:moveTo>
                <a:lnTo>
                  <a:pt x="426620" y="0"/>
                </a:lnTo>
                <a:lnTo>
                  <a:pt x="426620" y="393556"/>
                </a:lnTo>
                <a:lnTo>
                  <a:pt x="0" y="393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7561" y="6554218"/>
            <a:ext cx="426620" cy="393556"/>
          </a:xfrm>
          <a:custGeom>
            <a:avLst/>
            <a:gdLst/>
            <a:ahLst/>
            <a:cxnLst/>
            <a:rect r="r" b="b" t="t" l="l"/>
            <a:pathLst>
              <a:path h="393556" w="426620">
                <a:moveTo>
                  <a:pt x="0" y="0"/>
                </a:moveTo>
                <a:lnTo>
                  <a:pt x="426619" y="0"/>
                </a:lnTo>
                <a:lnTo>
                  <a:pt x="426619" y="393557"/>
                </a:lnTo>
                <a:lnTo>
                  <a:pt x="0" y="3935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6981" y="3078495"/>
            <a:ext cx="10084641" cy="283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25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Static Department Risk (Seaborn)</a:t>
            </a:r>
          </a:p>
          <a:p>
            <a:pPr algn="l" marL="547044" indent="-273522" lvl="1">
              <a:lnSpc>
                <a:spcPts val="3800"/>
              </a:lnSpc>
              <a:buFont typeface="Arial"/>
              <a:buChar char="•"/>
            </a:pPr>
            <a:r>
              <a:rPr lang="en-US" sz="25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Reference: Seaborn Countplot (Section 6)</a:t>
            </a:r>
          </a:p>
          <a:p>
            <a:pPr algn="l" marL="547044" indent="-273522" lvl="1">
              <a:lnSpc>
                <a:spcPts val="3800"/>
              </a:lnSpc>
              <a:buFont typeface="Arial"/>
              <a:buChar char="•"/>
            </a:pPr>
            <a:r>
              <a:rPr lang="en-US" sz="25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Insight: Highlights departments with the highest absolute number of leavers (e.g., Sales) and the departments with the highest attrition rate (e.g., Human Resources).</a:t>
            </a:r>
          </a:p>
          <a:p>
            <a:pPr algn="l">
              <a:lnSpc>
                <a:spcPts val="3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46981" y="6760521"/>
            <a:ext cx="10084641" cy="289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Interactive Department Risk (Plotly)</a:t>
            </a:r>
          </a:p>
          <a:p>
            <a:pPr algn="l" marL="561342" indent="-280671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 Reference: Plotly Interactive Bar Chart (Section 9)</a:t>
            </a:r>
          </a:p>
          <a:p>
            <a:pPr algn="l" marL="561342" indent="-280671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Value: This visualization is interactive, allowing the user to hover over bars to see exact counts. It is ideal for inclusion in an HR dashboard.</a:t>
            </a:r>
          </a:p>
          <a:p>
            <a:pPr algn="l">
              <a:lnSpc>
                <a:spcPts val="345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89640" y="2111973"/>
            <a:ext cx="5359746" cy="7146327"/>
          </a:xfrm>
          <a:custGeom>
            <a:avLst/>
            <a:gdLst/>
            <a:ahLst/>
            <a:cxnLst/>
            <a:rect r="r" b="b" t="t" l="l"/>
            <a:pathLst>
              <a:path h="7146327" w="5359746">
                <a:moveTo>
                  <a:pt x="0" y="0"/>
                </a:moveTo>
                <a:lnTo>
                  <a:pt x="5359746" y="0"/>
                </a:lnTo>
                <a:lnTo>
                  <a:pt x="5359746" y="7146327"/>
                </a:lnTo>
                <a:lnTo>
                  <a:pt x="0" y="7146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00197" y="1028700"/>
            <a:ext cx="2559103" cy="790996"/>
          </a:xfrm>
          <a:custGeom>
            <a:avLst/>
            <a:gdLst/>
            <a:ahLst/>
            <a:cxnLst/>
            <a:rect r="r" b="b" t="t" l="l"/>
            <a:pathLst>
              <a:path h="790996" w="2559103">
                <a:moveTo>
                  <a:pt x="0" y="0"/>
                </a:moveTo>
                <a:lnTo>
                  <a:pt x="2559103" y="0"/>
                </a:lnTo>
                <a:lnTo>
                  <a:pt x="2559103" y="790996"/>
                </a:lnTo>
                <a:lnTo>
                  <a:pt x="0" y="790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79748" y="8279234"/>
            <a:ext cx="4091625" cy="4091625"/>
          </a:xfrm>
          <a:custGeom>
            <a:avLst/>
            <a:gdLst/>
            <a:ahLst/>
            <a:cxnLst/>
            <a:rect r="r" b="b" t="t" l="l"/>
            <a:pathLst>
              <a:path h="4091625" w="4091625">
                <a:moveTo>
                  <a:pt x="0" y="0"/>
                </a:moveTo>
                <a:lnTo>
                  <a:pt x="4091625" y="0"/>
                </a:lnTo>
                <a:lnTo>
                  <a:pt x="4091625" y="4091625"/>
                </a:lnTo>
                <a:lnTo>
                  <a:pt x="0" y="409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1162" y="0"/>
            <a:ext cx="5419997" cy="975600"/>
          </a:xfrm>
          <a:custGeom>
            <a:avLst/>
            <a:gdLst/>
            <a:ahLst/>
            <a:cxnLst/>
            <a:rect r="r" b="b" t="t" l="l"/>
            <a:pathLst>
              <a:path h="975600" w="5419997">
                <a:moveTo>
                  <a:pt x="0" y="0"/>
                </a:moveTo>
                <a:lnTo>
                  <a:pt x="5419998" y="0"/>
                </a:lnTo>
                <a:lnTo>
                  <a:pt x="5419998" y="975600"/>
                </a:lnTo>
                <a:lnTo>
                  <a:pt x="0" y="97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00197" y="1216252"/>
            <a:ext cx="2559103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2286" y="1509923"/>
            <a:ext cx="16230600" cy="803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5400" spc="-54" u="sng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Interactive Risk Dashboard (Plotly)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88469" y="2761515"/>
            <a:ext cx="11973229" cy="6842003"/>
            <a:chOff x="0" y="0"/>
            <a:chExt cx="3153443" cy="18020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53443" cy="1802009"/>
            </a:xfrm>
            <a:custGeom>
              <a:avLst/>
              <a:gdLst/>
              <a:ahLst/>
              <a:cxnLst/>
              <a:rect r="r" b="b" t="t" l="l"/>
              <a:pathLst>
                <a:path h="1802009" w="3153443">
                  <a:moveTo>
                    <a:pt x="32977" y="0"/>
                  </a:moveTo>
                  <a:lnTo>
                    <a:pt x="3120466" y="0"/>
                  </a:lnTo>
                  <a:cubicBezTo>
                    <a:pt x="3129212" y="0"/>
                    <a:pt x="3137600" y="3474"/>
                    <a:pt x="3143784" y="9659"/>
                  </a:cubicBezTo>
                  <a:cubicBezTo>
                    <a:pt x="3149969" y="15843"/>
                    <a:pt x="3153443" y="24231"/>
                    <a:pt x="3153443" y="32977"/>
                  </a:cubicBezTo>
                  <a:lnTo>
                    <a:pt x="3153443" y="1769032"/>
                  </a:lnTo>
                  <a:cubicBezTo>
                    <a:pt x="3153443" y="1777778"/>
                    <a:pt x="3149969" y="1786166"/>
                    <a:pt x="3143784" y="1792350"/>
                  </a:cubicBezTo>
                  <a:cubicBezTo>
                    <a:pt x="3137600" y="1798535"/>
                    <a:pt x="3129212" y="1802009"/>
                    <a:pt x="3120466" y="1802009"/>
                  </a:cubicBezTo>
                  <a:lnTo>
                    <a:pt x="32977" y="1802009"/>
                  </a:lnTo>
                  <a:cubicBezTo>
                    <a:pt x="24231" y="1802009"/>
                    <a:pt x="15843" y="1798535"/>
                    <a:pt x="9659" y="1792350"/>
                  </a:cubicBezTo>
                  <a:cubicBezTo>
                    <a:pt x="3474" y="1786166"/>
                    <a:pt x="0" y="1777778"/>
                    <a:pt x="0" y="1769032"/>
                  </a:cubicBezTo>
                  <a:lnTo>
                    <a:pt x="0" y="32977"/>
                  </a:lnTo>
                  <a:cubicBezTo>
                    <a:pt x="0" y="24231"/>
                    <a:pt x="3474" y="15843"/>
                    <a:pt x="9659" y="9659"/>
                  </a:cubicBezTo>
                  <a:cubicBezTo>
                    <a:pt x="15843" y="3474"/>
                    <a:pt x="24231" y="0"/>
                    <a:pt x="3297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153443" cy="1840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171648"/>
            <a:ext cx="11061445" cy="578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C</a:t>
            </a:r>
            <a:r>
              <a:rPr lang="en-US" sz="309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ode Reference:</a:t>
            </a:r>
            <a:r>
              <a:rPr lang="en-US" sz="3099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Plotly Interactive Scatter Plot (Section 8)</a:t>
            </a:r>
          </a:p>
          <a:p>
            <a:pPr algn="l" marL="669289" indent="-334645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Visualization:</a:t>
            </a:r>
            <a:r>
              <a:rPr lang="en-US" sz="3099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Scatter plot of Age vs. MonthlyIncome, where point color represents Attrition and size represents Job Satisfaction.</a:t>
            </a:r>
          </a:p>
          <a:p>
            <a:pPr algn="l" marL="669289" indent="-334645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Interactivity:</a:t>
            </a:r>
            <a:r>
              <a:rPr lang="en-US" sz="3099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 The hover_data includes Department, Education, and Gender, allowing the user to click or hover to drill down into the specific profiles of high-risk employees.</a:t>
            </a:r>
          </a:p>
          <a:p>
            <a:pPr algn="l" marL="669289" indent="-334645" lvl="1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rapey Bold"/>
                <a:ea typeface="Arapey Bold"/>
                <a:cs typeface="Arapey Bold"/>
                <a:sym typeface="Arapey Bold"/>
              </a:rPr>
              <a:t>Business Impact</a:t>
            </a:r>
            <a:r>
              <a:rPr lang="en-US" sz="3099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: This dashboard is the ultimate tool for HR managers, enabling them to:</a:t>
            </a:r>
          </a:p>
          <a:p>
            <a:pPr algn="l" marL="669289" indent="-334645" lvl="1">
              <a:lnSpc>
                <a:spcPts val="4649"/>
              </a:lnSpc>
              <a:buAutoNum type="arabicPeriod" startAt="1"/>
            </a:pPr>
            <a:r>
              <a:rPr lang="en-US" sz="3099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Pinpoint specific individuals or small groups for intervention.</a:t>
            </a:r>
          </a:p>
          <a:p>
            <a:pPr algn="l" marL="669289" indent="-334645" lvl="1">
              <a:lnSpc>
                <a:spcPts val="4649"/>
              </a:lnSpc>
              <a:buAutoNum type="arabicPeriod" startAt="1"/>
            </a:pPr>
            <a:r>
              <a:rPr lang="en-US" sz="3099">
                <a:solidFill>
                  <a:srgbClr val="000000"/>
                </a:solidFill>
                <a:latin typeface="Arapey"/>
                <a:ea typeface="Arapey"/>
                <a:cs typeface="Arapey"/>
                <a:sym typeface="Arapey"/>
              </a:rPr>
              <a:t>Filter based on job satisfaction to understand burnout risk.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6582" y="6586481"/>
            <a:ext cx="4445919" cy="3158455"/>
          </a:xfrm>
          <a:custGeom>
            <a:avLst/>
            <a:gdLst/>
            <a:ahLst/>
            <a:cxnLst/>
            <a:rect r="r" b="b" t="t" l="l"/>
            <a:pathLst>
              <a:path h="3158455" w="4445919">
                <a:moveTo>
                  <a:pt x="0" y="0"/>
                </a:moveTo>
                <a:lnTo>
                  <a:pt x="4445919" y="0"/>
                </a:lnTo>
                <a:lnTo>
                  <a:pt x="4445919" y="3158455"/>
                </a:lnTo>
                <a:lnTo>
                  <a:pt x="0" y="3158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00197" y="1028700"/>
            <a:ext cx="2559103" cy="790996"/>
          </a:xfrm>
          <a:custGeom>
            <a:avLst/>
            <a:gdLst/>
            <a:ahLst/>
            <a:cxnLst/>
            <a:rect r="r" b="b" t="t" l="l"/>
            <a:pathLst>
              <a:path h="790996" w="2559103">
                <a:moveTo>
                  <a:pt x="0" y="0"/>
                </a:moveTo>
                <a:lnTo>
                  <a:pt x="2559103" y="0"/>
                </a:lnTo>
                <a:lnTo>
                  <a:pt x="2559103" y="790996"/>
                </a:lnTo>
                <a:lnTo>
                  <a:pt x="0" y="790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79748" y="8279234"/>
            <a:ext cx="4091625" cy="4091625"/>
          </a:xfrm>
          <a:custGeom>
            <a:avLst/>
            <a:gdLst/>
            <a:ahLst/>
            <a:cxnLst/>
            <a:rect r="r" b="b" t="t" l="l"/>
            <a:pathLst>
              <a:path h="4091625" w="4091625">
                <a:moveTo>
                  <a:pt x="0" y="0"/>
                </a:moveTo>
                <a:lnTo>
                  <a:pt x="4091625" y="0"/>
                </a:lnTo>
                <a:lnTo>
                  <a:pt x="4091625" y="4091625"/>
                </a:lnTo>
                <a:lnTo>
                  <a:pt x="0" y="4091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01162" y="0"/>
            <a:ext cx="5419997" cy="975600"/>
          </a:xfrm>
          <a:custGeom>
            <a:avLst/>
            <a:gdLst/>
            <a:ahLst/>
            <a:cxnLst/>
            <a:rect r="r" b="b" t="t" l="l"/>
            <a:pathLst>
              <a:path h="975600" w="5419997">
                <a:moveTo>
                  <a:pt x="0" y="0"/>
                </a:moveTo>
                <a:lnTo>
                  <a:pt x="5419998" y="0"/>
                </a:lnTo>
                <a:lnTo>
                  <a:pt x="5419998" y="975600"/>
                </a:lnTo>
                <a:lnTo>
                  <a:pt x="0" y="975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700197" y="1216252"/>
            <a:ext cx="2559103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13911" y="1681373"/>
            <a:ext cx="12770239" cy="119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 spc="-80" u="sng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Summary of 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32501" y="3705169"/>
            <a:ext cx="12434812" cy="564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7" indent="-377824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Data-Driven Decisions:</a:t>
            </a:r>
            <a:r>
              <a:rPr lang="en-US" sz="3499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 The analysis transforms the abstract problem of attrition into quantifiable metrics linked to salary, age, and job role.</a:t>
            </a:r>
          </a:p>
          <a:p>
            <a:pPr algn="l" marL="755647" indent="-377824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Code Efficiency:</a:t>
            </a:r>
            <a:r>
              <a:rPr lang="en-US" sz="3499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 Python libraries provided the ability to perform complex analysis and generate interactive reports with minimal, concise code.</a:t>
            </a:r>
          </a:p>
          <a:p>
            <a:pPr algn="l" marL="755647" indent="-377824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Arapey Bold"/>
                <a:ea typeface="Arapey Bold"/>
                <a:cs typeface="Arapey Bold"/>
                <a:sym typeface="Arapey Bold"/>
              </a:rPr>
              <a:t>Value to IBM:</a:t>
            </a:r>
            <a:r>
              <a:rPr lang="en-US" sz="3499">
                <a:solidFill>
                  <a:srgbClr val="FFFFFF"/>
                </a:solidFill>
                <a:latin typeface="Arapey"/>
                <a:ea typeface="Arapey"/>
                <a:cs typeface="Arapey"/>
                <a:sym typeface="Arapey"/>
              </a:rPr>
              <a:t> Supports the shift to a truly predictive HR model, maximizing retention ROI.</a:t>
            </a:r>
          </a:p>
          <a:p>
            <a:pPr algn="l">
              <a:lnSpc>
                <a:spcPts val="30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68" r="0" b="-187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00197" y="1028700"/>
            <a:ext cx="2559103" cy="790996"/>
          </a:xfrm>
          <a:custGeom>
            <a:avLst/>
            <a:gdLst/>
            <a:ahLst/>
            <a:cxnLst/>
            <a:rect r="r" b="b" t="t" l="l"/>
            <a:pathLst>
              <a:path h="790996" w="2559103">
                <a:moveTo>
                  <a:pt x="0" y="0"/>
                </a:moveTo>
                <a:lnTo>
                  <a:pt x="2559103" y="0"/>
                </a:lnTo>
                <a:lnTo>
                  <a:pt x="2559103" y="790996"/>
                </a:lnTo>
                <a:lnTo>
                  <a:pt x="0" y="7909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45812" y="8077686"/>
            <a:ext cx="4091625" cy="4091625"/>
          </a:xfrm>
          <a:custGeom>
            <a:avLst/>
            <a:gdLst/>
            <a:ahLst/>
            <a:cxnLst/>
            <a:rect r="r" b="b" t="t" l="l"/>
            <a:pathLst>
              <a:path h="4091625" w="4091625">
                <a:moveTo>
                  <a:pt x="0" y="0"/>
                </a:moveTo>
                <a:lnTo>
                  <a:pt x="4091624" y="0"/>
                </a:lnTo>
                <a:lnTo>
                  <a:pt x="4091624" y="4091625"/>
                </a:lnTo>
                <a:lnTo>
                  <a:pt x="0" y="4091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01162" y="0"/>
            <a:ext cx="5419997" cy="975600"/>
          </a:xfrm>
          <a:custGeom>
            <a:avLst/>
            <a:gdLst/>
            <a:ahLst/>
            <a:cxnLst/>
            <a:rect r="r" b="b" t="t" l="l"/>
            <a:pathLst>
              <a:path h="975600" w="5419997">
                <a:moveTo>
                  <a:pt x="0" y="0"/>
                </a:moveTo>
                <a:lnTo>
                  <a:pt x="5419998" y="0"/>
                </a:lnTo>
                <a:lnTo>
                  <a:pt x="5419998" y="975600"/>
                </a:lnTo>
                <a:lnTo>
                  <a:pt x="0" y="975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30633" y="771846"/>
            <a:ext cx="7026734" cy="2171899"/>
          </a:xfrm>
          <a:custGeom>
            <a:avLst/>
            <a:gdLst/>
            <a:ahLst/>
            <a:cxnLst/>
            <a:rect r="r" b="b" t="t" l="l"/>
            <a:pathLst>
              <a:path h="2171899" w="7026734">
                <a:moveTo>
                  <a:pt x="0" y="0"/>
                </a:moveTo>
                <a:lnTo>
                  <a:pt x="7026734" y="0"/>
                </a:lnTo>
                <a:lnTo>
                  <a:pt x="7026734" y="2171899"/>
                </a:lnTo>
                <a:lnTo>
                  <a:pt x="0" y="2171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3625" y="3063806"/>
            <a:ext cx="4540751" cy="4657180"/>
          </a:xfrm>
          <a:custGeom>
            <a:avLst/>
            <a:gdLst/>
            <a:ahLst/>
            <a:cxnLst/>
            <a:rect r="r" b="b" t="t" l="l"/>
            <a:pathLst>
              <a:path h="4657180" w="4540751">
                <a:moveTo>
                  <a:pt x="0" y="0"/>
                </a:moveTo>
                <a:lnTo>
                  <a:pt x="4540750" y="0"/>
                </a:lnTo>
                <a:lnTo>
                  <a:pt x="4540750" y="4657181"/>
                </a:lnTo>
                <a:lnTo>
                  <a:pt x="0" y="46571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979748" y="8713922"/>
            <a:ext cx="2576939" cy="544378"/>
          </a:xfrm>
          <a:custGeom>
            <a:avLst/>
            <a:gdLst/>
            <a:ahLst/>
            <a:cxnLst/>
            <a:rect r="r" b="b" t="t" l="l"/>
            <a:pathLst>
              <a:path h="544378" w="2576939">
                <a:moveTo>
                  <a:pt x="2576940" y="0"/>
                </a:moveTo>
                <a:lnTo>
                  <a:pt x="0" y="0"/>
                </a:lnTo>
                <a:lnTo>
                  <a:pt x="0" y="544378"/>
                </a:lnTo>
                <a:lnTo>
                  <a:pt x="2576940" y="544378"/>
                </a:lnTo>
                <a:lnTo>
                  <a:pt x="257694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700197" y="1216252"/>
            <a:ext cx="255910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02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Page 08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30633" y="1310686"/>
            <a:ext cx="7026734" cy="125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b="true" sz="8499" spc="-84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DAG6ZnagCS0</dc:identifier>
  <dcterms:modified xsi:type="dcterms:W3CDTF">2011-08-01T06:04:30Z</dcterms:modified>
  <cp:revision>1</cp:revision>
  <dc:title>Blue Futuristic 3D Artificial Intelligence Technology Presentation</dc:title>
</cp:coreProperties>
</file>